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0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704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51F7C-3B75-4FC1-A8D4-D50E19354C70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37CDA-D978-4A83-A1E3-11AE86583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023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37CDA-D978-4A83-A1E3-11AE8658373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74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37CDA-D978-4A83-A1E3-11AE8658373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112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37CDA-D978-4A83-A1E3-11AE8658373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021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37CDA-D978-4A83-A1E3-11AE8658373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854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37CDA-D978-4A83-A1E3-11AE8658373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764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37CDA-D978-4A83-A1E3-11AE8658373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4620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37CDA-D978-4A83-A1E3-11AE8658373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740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37CDA-D978-4A83-A1E3-11AE8658373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4693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37CDA-D978-4A83-A1E3-11AE8658373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373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37CDA-D978-4A83-A1E3-11AE8658373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512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37CDA-D978-4A83-A1E3-11AE8658373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299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37CDA-D978-4A83-A1E3-11AE8658373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3218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37CDA-D978-4A83-A1E3-11AE8658373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4346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37CDA-D978-4A83-A1E3-11AE86583732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6230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37CDA-D978-4A83-A1E3-11AE86583732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9026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37CDA-D978-4A83-A1E3-11AE86583732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2373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37CDA-D978-4A83-A1E3-11AE86583732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9725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37CDA-D978-4A83-A1E3-11AE86583732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6755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37CDA-D978-4A83-A1E3-11AE86583732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313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37CDA-D978-4A83-A1E3-11AE86583732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3919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37CDA-D978-4A83-A1E3-11AE86583732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0561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37CDA-D978-4A83-A1E3-11AE86583732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434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37CDA-D978-4A83-A1E3-11AE8658373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988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37CDA-D978-4A83-A1E3-11AE86583732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538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37CDA-D978-4A83-A1E3-11AE86583732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412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37CDA-D978-4A83-A1E3-11AE8658373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764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37CDA-D978-4A83-A1E3-11AE8658373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302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37CDA-D978-4A83-A1E3-11AE8658373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800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37CDA-D978-4A83-A1E3-11AE8658373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723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37CDA-D978-4A83-A1E3-11AE8658373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689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37CDA-D978-4A83-A1E3-11AE8658373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699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77C60-DA15-448B-AD50-B5CF90AF091E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1FE2-24D1-4364-B73E-58B14AEDD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464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77C60-DA15-448B-AD50-B5CF90AF091E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1FE2-24D1-4364-B73E-58B14AEDD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511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77C60-DA15-448B-AD50-B5CF90AF091E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1FE2-24D1-4364-B73E-58B14AEDD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318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77C60-DA15-448B-AD50-B5CF90AF091E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1FE2-24D1-4364-B73E-58B14AEDD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39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77C60-DA15-448B-AD50-B5CF90AF091E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1FE2-24D1-4364-B73E-58B14AEDD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859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77C60-DA15-448B-AD50-B5CF90AF091E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1FE2-24D1-4364-B73E-58B14AEDD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856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77C60-DA15-448B-AD50-B5CF90AF091E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1FE2-24D1-4364-B73E-58B14AEDD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529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77C60-DA15-448B-AD50-B5CF90AF091E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1FE2-24D1-4364-B73E-58B14AEDD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937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77C60-DA15-448B-AD50-B5CF90AF091E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1FE2-24D1-4364-B73E-58B14AEDD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831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77C60-DA15-448B-AD50-B5CF90AF091E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1FE2-24D1-4364-B73E-58B14AEDD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870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77C60-DA15-448B-AD50-B5CF90AF091E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1FE2-24D1-4364-B73E-58B14AEDD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680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77C60-DA15-448B-AD50-B5CF90AF091E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E1FE2-24D1-4364-B73E-58B14AEDD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543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6874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6380" y="1517840"/>
            <a:ext cx="697017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Расходные материалы </a:t>
            </a:r>
          </a:p>
          <a:p>
            <a:r>
              <a:rPr lang="ru-RU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гистологии и биопсии</a:t>
            </a:r>
            <a:endParaRPr lang="ru-RU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25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6874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291343"/>
              </p:ext>
            </p:extLst>
          </p:nvPr>
        </p:nvGraphicFramePr>
        <p:xfrm>
          <a:off x="414604" y="1125539"/>
          <a:ext cx="8337666" cy="4518804"/>
        </p:xfrm>
        <a:graphic>
          <a:graphicData uri="http://schemas.openxmlformats.org/drawingml/2006/table">
            <a:tbl>
              <a:tblPr/>
              <a:tblGrid>
                <a:gridCol w="8337666">
                  <a:extLst>
                    <a:ext uri="{9D8B030D-6E8A-4147-A177-3AD203B41FA5}">
                      <a16:colId xmlns="" xmlns:a16="http://schemas.microsoft.com/office/drawing/2014/main" val="2103459095"/>
                    </a:ext>
                  </a:extLst>
                </a:gridCol>
              </a:tblGrid>
              <a:tr h="45188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Гистологическая кассета 4-секционная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Изделие предназначено для использования в лаборатории для поддержки и содержания клинических образцов ткани, при проводке и заливке материала с целью обеспечения возможности их обработки: фиксации (заливки в парафине), дегидратации, инфильтрации в ходе подготовки к последующему цитологическому или гистологическому исследованию и хранению. Изделие представляет собой контейнер из синтетического полимера с крышкой и дренажными отверстиями для максимизации воздействия жидкости на содержимое. Отлитые из специального полимера высокой плотности, эти кассеты надежно удерживают образцы в жидкости и полностью устойчивы к химическому воздействию гистологических растворителей, нагреву, микроволновому излучению, ультразвуку, органическим растворителям,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декальцификаторам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кислотам и щелочам. Эффективные проточные отверстия обеспечивают максимальный обмен жидкостью и надлежащий дренаж. В кассетах есть четыре квадратных отсека размером 12*13 мм каждое. Крепление крышки к основанию: конструктивные выступы на крышке кассеты позволяют многократно открывать и закрывать кассету без отрыва крышки от основания. Так же за счет выступов крышка легко может быть отсоединена от корпуса без нарушения конструкции и так же присоединена обратно. Процедуру можно проводить многократно без потери надежности соединения основания и крышки. Защелкивающийся замок расположен на задней стороне кассеты (противоположно поверхности для маркировки). Крышка и основание имеют отверстия для максимального обмена жидкости. Имеется наклонная поверхность для маркировки, что позволяет идентифицировать образцы на всех этапах.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9159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397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6874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057115"/>
              </p:ext>
            </p:extLst>
          </p:nvPr>
        </p:nvGraphicFramePr>
        <p:xfrm>
          <a:off x="414604" y="1125539"/>
          <a:ext cx="8337666" cy="4518804"/>
        </p:xfrm>
        <a:graphic>
          <a:graphicData uri="http://schemas.openxmlformats.org/drawingml/2006/table">
            <a:tbl>
              <a:tblPr/>
              <a:tblGrid>
                <a:gridCol w="8337666">
                  <a:extLst>
                    <a:ext uri="{9D8B030D-6E8A-4147-A177-3AD203B41FA5}">
                      <a16:colId xmlns="" xmlns:a16="http://schemas.microsoft.com/office/drawing/2014/main" val="2103459095"/>
                    </a:ext>
                  </a:extLst>
                </a:gridCol>
              </a:tblGrid>
              <a:tr h="45188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Гистологическая кассета 4-секционная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Технические характеристики: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Материал — </a:t>
                      </a:r>
                      <a:r>
                        <a:rPr kumimoji="0" lang="ru-RU" sz="13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полиацеталь</a:t>
                      </a:r>
                      <a:endParaRPr kumimoji="0" lang="ru-RU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/>
                      </a:r>
                      <a:b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Размеры — 40*28,5*6 мм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/>
                      </a:r>
                      <a:b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Размер секций — 13*12 мм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/>
                      </a:r>
                      <a:b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Допустимая температура — от -40 °C до +90 °C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/>
                      </a:r>
                      <a:b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Угол наклона поверхности для записи — 45°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Цвет — белый, желтый, зеленый, голубой, розовый, оранжевый, фиолетовый, серый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Совместимы с принтером — </a:t>
                      </a:r>
                      <a:r>
                        <a:rPr kumimoji="0" lang="en-US" sz="13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Thermo</a:t>
                      </a: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13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PrintMate</a:t>
                      </a: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Sakura Auto Write, </a:t>
                      </a:r>
                      <a:r>
                        <a:rPr kumimoji="0" lang="en-US" sz="13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Dakewe</a:t>
                      </a: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13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SurePrint</a:t>
                      </a: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C100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Упаковка — диспенсер из картона с фронтальным открытием для удобства использования</a:t>
                      </a:r>
                      <a:endParaRPr kumimoji="0" lang="ru-RU" sz="13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9159138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459" y="1122363"/>
            <a:ext cx="3084843" cy="30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5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6874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736681"/>
              </p:ext>
            </p:extLst>
          </p:nvPr>
        </p:nvGraphicFramePr>
        <p:xfrm>
          <a:off x="414604" y="1125539"/>
          <a:ext cx="8337666" cy="4518804"/>
        </p:xfrm>
        <a:graphic>
          <a:graphicData uri="http://schemas.openxmlformats.org/drawingml/2006/table">
            <a:tbl>
              <a:tblPr/>
              <a:tblGrid>
                <a:gridCol w="8337666">
                  <a:extLst>
                    <a:ext uri="{9D8B030D-6E8A-4147-A177-3AD203B41FA5}">
                      <a16:colId xmlns="" xmlns:a16="http://schemas.microsoft.com/office/drawing/2014/main" val="2103459095"/>
                    </a:ext>
                  </a:extLst>
                </a:gridCol>
              </a:tblGrid>
              <a:tr h="45188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Заливочные кольца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Заливочные кольца используются на этапе заливки материала в парафиновый блок. Кольца довольно точно формируют парафиновый блок во взаимодействии с заливочной формой, что при использовании исключает необходимость приклеивать блок на деревянную основу. Дополнительный парафин заливается в основную форму, чтобы закрепить кольцо на тканевом блоке. Зажимное кольцо надежно удерживает образец ткани в адаптере патрона микротома для разделения и затем идентифицирует образец во время хранения. Материал колец полностью устойчив к химическому воздействию гистологических растворителей, нагреву, микроволновому излучению, ультразвуку, органическим растворителям,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декальцификаторам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кислотам и щелочам. Разные варианты цветового исполнения помогают быстро идентифицировать процессы работ.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9159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922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6874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341429"/>
              </p:ext>
            </p:extLst>
          </p:nvPr>
        </p:nvGraphicFramePr>
        <p:xfrm>
          <a:off x="414604" y="1125539"/>
          <a:ext cx="8337666" cy="4518804"/>
        </p:xfrm>
        <a:graphic>
          <a:graphicData uri="http://schemas.openxmlformats.org/drawingml/2006/table">
            <a:tbl>
              <a:tblPr/>
              <a:tblGrid>
                <a:gridCol w="8337666">
                  <a:extLst>
                    <a:ext uri="{9D8B030D-6E8A-4147-A177-3AD203B41FA5}">
                      <a16:colId xmlns="" xmlns:a16="http://schemas.microsoft.com/office/drawing/2014/main" val="2103459095"/>
                    </a:ext>
                  </a:extLst>
                </a:gridCol>
              </a:tblGrid>
              <a:tr h="45188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Заливочные кольца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Технические характеристики: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Материал — ABP-PS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/>
                      </a:r>
                      <a:b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Размеры — 40*27 мм</a:t>
                      </a:r>
                      <a:b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/>
                      </a:r>
                      <a:b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Температура — от -20 ℃ до +80 ℃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Цвет — белый, желтый, зеленый, голубой, розовый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Упаковка — диспенсер из картона с фронтальным отверстием для удобства использования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9159138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3958" y="3780638"/>
            <a:ext cx="1542422" cy="10607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9726" y="2129880"/>
            <a:ext cx="1944793" cy="15058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1421" y="3761483"/>
            <a:ext cx="1700931" cy="12436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1339" y="4691889"/>
            <a:ext cx="1999661" cy="140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5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6874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121610"/>
              </p:ext>
            </p:extLst>
          </p:nvPr>
        </p:nvGraphicFramePr>
        <p:xfrm>
          <a:off x="414604" y="1125539"/>
          <a:ext cx="8337666" cy="4518804"/>
        </p:xfrm>
        <a:graphic>
          <a:graphicData uri="http://schemas.openxmlformats.org/drawingml/2006/table">
            <a:tbl>
              <a:tblPr/>
              <a:tblGrid>
                <a:gridCol w="8337666">
                  <a:extLst>
                    <a:ext uri="{9D8B030D-6E8A-4147-A177-3AD203B41FA5}">
                      <a16:colId xmlns="" xmlns:a16="http://schemas.microsoft.com/office/drawing/2014/main" val="2103459095"/>
                    </a:ext>
                  </a:extLst>
                </a:gridCol>
              </a:tblGrid>
              <a:tr h="45188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Биопсийные прокладки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Биопсийные прокладки для вложения в кассеты исключают потерю мелких образцов при проводке и используются для удержания биопсий на месте. В процессе использования прокладки не деформируются и не теряют цвет. Материал устойчив к агрессивным химическим веществам, используемым в гистологической лаборатории. Фильтры влагопроницаемы и обеспечивают свободную циркуляцию реагентов, без рисков потери фрагментов ткани. Образцы биопсии помещаются между двумя прокладками в виде «сэндвича» и помещаются в кассеты с металлическими или пластиковыми крышками.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9159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024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6874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30970"/>
              </p:ext>
            </p:extLst>
          </p:nvPr>
        </p:nvGraphicFramePr>
        <p:xfrm>
          <a:off x="414604" y="1125539"/>
          <a:ext cx="8337666" cy="4518804"/>
        </p:xfrm>
        <a:graphic>
          <a:graphicData uri="http://schemas.openxmlformats.org/drawingml/2006/table">
            <a:tbl>
              <a:tblPr/>
              <a:tblGrid>
                <a:gridCol w="8337666">
                  <a:extLst>
                    <a:ext uri="{9D8B030D-6E8A-4147-A177-3AD203B41FA5}">
                      <a16:colId xmlns="" xmlns:a16="http://schemas.microsoft.com/office/drawing/2014/main" val="2103459095"/>
                    </a:ext>
                  </a:extLst>
                </a:gridCol>
              </a:tblGrid>
              <a:tr h="45188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Биопсийные прокладки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Технические характеристики: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Материал — </a:t>
                      </a:r>
                      <a:r>
                        <a:rPr kumimoji="0" lang="ru-RU" sz="13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Пенополиуретан</a:t>
                      </a: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                                                   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Размер —</a:t>
                      </a: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30*25 до 3 </a:t>
                      </a: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мм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                                    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Цвет —  голубой,белый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9159138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6492" y="3264459"/>
            <a:ext cx="1719221" cy="16399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4613" y="2744618"/>
            <a:ext cx="1950889" cy="18777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5840" y="4224678"/>
            <a:ext cx="1505843" cy="14326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7571" y="5031866"/>
            <a:ext cx="1268078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28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6874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119667"/>
              </p:ext>
            </p:extLst>
          </p:nvPr>
        </p:nvGraphicFramePr>
        <p:xfrm>
          <a:off x="414604" y="1125539"/>
          <a:ext cx="8337666" cy="4518804"/>
        </p:xfrm>
        <a:graphic>
          <a:graphicData uri="http://schemas.openxmlformats.org/drawingml/2006/table">
            <a:tbl>
              <a:tblPr/>
              <a:tblGrid>
                <a:gridCol w="8337666">
                  <a:extLst>
                    <a:ext uri="{9D8B030D-6E8A-4147-A177-3AD203B41FA5}">
                      <a16:colId xmlns="" xmlns:a16="http://schemas.microsoft.com/office/drawing/2014/main" val="2103459095"/>
                    </a:ext>
                  </a:extLst>
                </a:gridCol>
              </a:tblGrid>
              <a:tr h="45188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5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Гистологические заливочные формы из пластика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Одноразовые базовые формы просты и удобны в эксплуатации. Благодаря специально разработанному пластиковому материалу они обеспечивают отличный теплообмен. Предназначены для заливки образцов материала гистологической парафиновой средой и работы с кассетами, заливочными кольцами для создания блоков для дальнейшего приготовления срезов на микротомах. Формы имеют различный размер рабочей камеры. Выбор размера зависит от размера гистологического материала.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9159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84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6874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682928"/>
              </p:ext>
            </p:extLst>
          </p:nvPr>
        </p:nvGraphicFramePr>
        <p:xfrm>
          <a:off x="414604" y="1125539"/>
          <a:ext cx="8337666" cy="4518804"/>
        </p:xfrm>
        <a:graphic>
          <a:graphicData uri="http://schemas.openxmlformats.org/drawingml/2006/table">
            <a:tbl>
              <a:tblPr/>
              <a:tblGrid>
                <a:gridCol w="8337666">
                  <a:extLst>
                    <a:ext uri="{9D8B030D-6E8A-4147-A177-3AD203B41FA5}">
                      <a16:colId xmlns="" xmlns:a16="http://schemas.microsoft.com/office/drawing/2014/main" val="2103459095"/>
                    </a:ext>
                  </a:extLst>
                </a:gridCol>
              </a:tblGrid>
              <a:tr h="45188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Гистологические заливочные формы из пластика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Технические характеристики: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Материал — поливинилхлорид PVC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                                   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Размеры —  50*37*12 мм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                                                     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Внутренние размеры — 7*7*5 мм; 17*17*5 мм;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25*25*5 мм; 37*24*5 мм; 25*32*5 мм; 25*40*5 мм.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                                                        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Размеры — 50*37*18 мм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Внутренние размеры — 30*20*12 мм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Упаковка — диспенсер из картона с фронтальным открытием для удобства использования</a:t>
                      </a:r>
                      <a:endParaRPr kumimoji="0" lang="ru-RU" sz="13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5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9159138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8048" y="4918864"/>
            <a:ext cx="1871634" cy="15729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0437" y="3257513"/>
            <a:ext cx="1828959" cy="15119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7782" y="3187357"/>
            <a:ext cx="1889924" cy="15302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3290" y="2106531"/>
            <a:ext cx="1896020" cy="15180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7096" y="1876318"/>
            <a:ext cx="1761897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4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6874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335920"/>
              </p:ext>
            </p:extLst>
          </p:nvPr>
        </p:nvGraphicFramePr>
        <p:xfrm>
          <a:off x="414604" y="1125539"/>
          <a:ext cx="8337666" cy="4518804"/>
        </p:xfrm>
        <a:graphic>
          <a:graphicData uri="http://schemas.openxmlformats.org/drawingml/2006/table">
            <a:tbl>
              <a:tblPr/>
              <a:tblGrid>
                <a:gridCol w="8337666">
                  <a:extLst>
                    <a:ext uri="{9D8B030D-6E8A-4147-A177-3AD203B41FA5}">
                      <a16:colId xmlns="" xmlns:a16="http://schemas.microsoft.com/office/drawing/2014/main" val="2103459095"/>
                    </a:ext>
                  </a:extLst>
                </a:gridCol>
              </a:tblGrid>
              <a:tr h="45188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Гистологические заливочные формы из нержавеющей стали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Размеры этих заливочных форм подходят для большинства кассет. Превосходный теплообмен. Эти формы предназначены для всех применений при заливке образцов со всеми стилями заливных колец и кассет гистологической парафиновой средой и создания блоков для дальнейшего приготовления срезов на микротомах. Изготовлены из высококачественной нержавеющей стали для оптимальной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теплопроводимости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формы имеют отполированную поверхность для легкого удаления парафиновых блоков. Химически и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температурно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устойчивы. Форма имеет 2 вертикальные стенки по сторонам для устойчивости в процессе работы. Нестерильные. Имеют долгий срок службы. Особые условия хранения не требуются. Форма многократного применения.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5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9159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249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6874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0797"/>
              </p:ext>
            </p:extLst>
          </p:nvPr>
        </p:nvGraphicFramePr>
        <p:xfrm>
          <a:off x="414604" y="1125539"/>
          <a:ext cx="8337666" cy="4518804"/>
        </p:xfrm>
        <a:graphic>
          <a:graphicData uri="http://schemas.openxmlformats.org/drawingml/2006/table">
            <a:tbl>
              <a:tblPr/>
              <a:tblGrid>
                <a:gridCol w="8337666">
                  <a:extLst>
                    <a:ext uri="{9D8B030D-6E8A-4147-A177-3AD203B41FA5}">
                      <a16:colId xmlns="" xmlns:a16="http://schemas.microsoft.com/office/drawing/2014/main" val="2103459095"/>
                    </a:ext>
                  </a:extLst>
                </a:gridCol>
              </a:tblGrid>
              <a:tr h="45188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Гистологические заливочные формы из нержавеющей стали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Технические характеристики: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Материал — Нержавеющая сталь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                                       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Размеры —  52*35*11 мм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                                                     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Внутренние размеры — 30*24*6 мм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5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9159138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440" y="2930657"/>
            <a:ext cx="2464140" cy="19315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1396" y="4919814"/>
            <a:ext cx="1867675" cy="14490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0380" y="4085025"/>
            <a:ext cx="2104790" cy="163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3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6874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268066"/>
              </p:ext>
            </p:extLst>
          </p:nvPr>
        </p:nvGraphicFramePr>
        <p:xfrm>
          <a:off x="423949" y="1529542"/>
          <a:ext cx="8337666" cy="3990109"/>
        </p:xfrm>
        <a:graphic>
          <a:graphicData uri="http://schemas.openxmlformats.org/drawingml/2006/table">
            <a:tbl>
              <a:tblPr/>
              <a:tblGrid>
                <a:gridCol w="8337666">
                  <a:extLst>
                    <a:ext uri="{9D8B030D-6E8A-4147-A177-3AD203B41FA5}">
                      <a16:colId xmlns="" xmlns:a16="http://schemas.microsoft.com/office/drawing/2014/main" val="2103459095"/>
                    </a:ext>
                  </a:extLst>
                </a:gridCol>
              </a:tblGrid>
              <a:tr h="3990109"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lang="ru-RU" sz="1800" i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Компания </a:t>
                      </a:r>
                      <a:r>
                        <a:rPr lang="en-US" sz="1800" i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SOVTE</a:t>
                      </a:r>
                      <a:r>
                        <a:rPr lang="ru-RU" sz="1800" i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</a:t>
                      </a:r>
                      <a:r>
                        <a:rPr lang="en-US" sz="1800" i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H-</a:t>
                      </a:r>
                      <a:r>
                        <a:rPr lang="ru-RU" sz="1800" i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представляет</a:t>
                      </a:r>
                      <a:r>
                        <a:rPr lang="ru-RU" sz="1800" i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собой сложную организованную</a:t>
                      </a:r>
                      <a:r>
                        <a:rPr lang="en-US" sz="1800" i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800" i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                 </a:t>
                      </a:r>
                      <a:r>
                        <a:rPr lang="en-US" sz="1800" i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                                    </a:t>
                      </a:r>
                      <a:r>
                        <a:rPr lang="ru-RU" sz="1800" i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структуру и включает:</a:t>
                      </a:r>
                    </a:p>
                    <a:p>
                      <a:pPr algn="ctr"/>
                      <a:endParaRPr lang="ru-RU" sz="1800" i="0" baseline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800" i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</a:t>
                      </a:r>
                      <a:r>
                        <a:rPr lang="ru-RU" sz="1800" i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конструирование новейших медицинских изделий и диагностических устройств на высочайшем научно-техническом уровне;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800" b="0" i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r>
                        <a:rPr lang="en-US" sz="1800" b="0" i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800" i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передовое технологическое оборудование;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</a:t>
                      </a:r>
                      <a:r>
                        <a:rPr lang="ru-RU" sz="1800" i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применение сырья высокого класса;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</a:t>
                      </a:r>
                      <a:r>
                        <a:rPr lang="ru-RU" sz="1800" i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единая система управления качеством;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</a:t>
                      </a:r>
                      <a:r>
                        <a:rPr lang="ru-RU" sz="1800" i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выпуск индивидуальных проектов в строгом соответствии с приведенной документацией, предоставленной клиентом или разработанной конструкторами;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</a:t>
                      </a:r>
                      <a:r>
                        <a:rPr lang="ru-RU" sz="1800" i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квалифицированный персонал.</a:t>
                      </a:r>
                    </a:p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9159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480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6874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664093"/>
              </p:ext>
            </p:extLst>
          </p:nvPr>
        </p:nvGraphicFramePr>
        <p:xfrm>
          <a:off x="414604" y="1125539"/>
          <a:ext cx="8337666" cy="4518804"/>
        </p:xfrm>
        <a:graphic>
          <a:graphicData uri="http://schemas.openxmlformats.org/drawingml/2006/table">
            <a:tbl>
              <a:tblPr/>
              <a:tblGrid>
                <a:gridCol w="8337666">
                  <a:extLst>
                    <a:ext uri="{9D8B030D-6E8A-4147-A177-3AD203B41FA5}">
                      <a16:colId xmlns="" xmlns:a16="http://schemas.microsoft.com/office/drawing/2014/main" val="2103459095"/>
                    </a:ext>
                  </a:extLst>
                </a:gridCol>
              </a:tblGrid>
              <a:tr h="45188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Универсальные этикетки для стекол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Универсальные этикетки позволяют лабораториям получать преимущества безошибочной идентификации образцов в большем количестве процессов и протоколов. Предназначенных для маркировки предметных стекол. Высококачественные, стойкие к растворителям этикетки, позволяющие сохранить целостность данных пациента, записанных на этикетках. Универсальные этикетки адаптированы к принтерам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Cognitive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5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9159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33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6874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645428"/>
              </p:ext>
            </p:extLst>
          </p:nvPr>
        </p:nvGraphicFramePr>
        <p:xfrm>
          <a:off x="414604" y="1125539"/>
          <a:ext cx="8337666" cy="4518804"/>
        </p:xfrm>
        <a:graphic>
          <a:graphicData uri="http://schemas.openxmlformats.org/drawingml/2006/table">
            <a:tbl>
              <a:tblPr/>
              <a:tblGrid>
                <a:gridCol w="8337666">
                  <a:extLst>
                    <a:ext uri="{9D8B030D-6E8A-4147-A177-3AD203B41FA5}">
                      <a16:colId xmlns="" xmlns:a16="http://schemas.microsoft.com/office/drawing/2014/main" val="2103459095"/>
                    </a:ext>
                  </a:extLst>
                </a:gridCol>
              </a:tblGrid>
              <a:tr h="45188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Универсальные этикетки для стекол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Технические характеристики: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Материал — полиэстер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Размер этикеток — 22*15 мм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Диаметр втулки — внешний 30 мм, внутренний 25 мм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Воздействие температур — от -40 °C до +150 °C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Перфорация — есть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Цвет — белый глянцевый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Разрешение печати — 300 </a:t>
                      </a:r>
                      <a:r>
                        <a:rPr kumimoji="0" lang="ru-RU" sz="13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dpi</a:t>
                      </a:r>
                      <a:endParaRPr kumimoji="0" lang="ru-RU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этикеток — 3000 штук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5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9159138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0191" y="3115189"/>
            <a:ext cx="2664183" cy="26580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3643" y="3055996"/>
            <a:ext cx="2121592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64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6874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72454"/>
              </p:ext>
            </p:extLst>
          </p:nvPr>
        </p:nvGraphicFramePr>
        <p:xfrm>
          <a:off x="414604" y="1125539"/>
          <a:ext cx="8337666" cy="4518804"/>
        </p:xfrm>
        <a:graphic>
          <a:graphicData uri="http://schemas.openxmlformats.org/drawingml/2006/table">
            <a:tbl>
              <a:tblPr/>
              <a:tblGrid>
                <a:gridCol w="8337666">
                  <a:extLst>
                    <a:ext uri="{9D8B030D-6E8A-4147-A177-3AD203B41FA5}">
                      <a16:colId xmlns="" xmlns:a16="http://schemas.microsoft.com/office/drawing/2014/main" val="2103459095"/>
                    </a:ext>
                  </a:extLst>
                </a:gridCol>
              </a:tblGrid>
              <a:tr h="45188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Формочки для заморозки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Пластиковые прозрачные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криоформы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для мелкого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биопсийного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материала. Форма круглая с язычком. Предназначены для работы на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криотоме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Cryo3.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9159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535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6874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449215"/>
              </p:ext>
            </p:extLst>
          </p:nvPr>
        </p:nvGraphicFramePr>
        <p:xfrm>
          <a:off x="414604" y="1125539"/>
          <a:ext cx="8337666" cy="4518804"/>
        </p:xfrm>
        <a:graphic>
          <a:graphicData uri="http://schemas.openxmlformats.org/drawingml/2006/table">
            <a:tbl>
              <a:tblPr/>
              <a:tblGrid>
                <a:gridCol w="8337666">
                  <a:extLst>
                    <a:ext uri="{9D8B030D-6E8A-4147-A177-3AD203B41FA5}">
                      <a16:colId xmlns="" xmlns:a16="http://schemas.microsoft.com/office/drawing/2014/main" val="2103459095"/>
                    </a:ext>
                  </a:extLst>
                </a:gridCol>
              </a:tblGrid>
              <a:tr h="45188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Формочки для заморозки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Технические характеристики: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Материал — поливинилхлорид PVC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Внутренний размер — диаметр 25 мм — стандартные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Внутренний размер — диаметр 15 мм — </a:t>
                      </a:r>
                      <a:r>
                        <a:rPr kumimoji="0" lang="ru-RU" sz="13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биопсийные</a:t>
                      </a:r>
                      <a:endParaRPr kumimoji="0" lang="ru-RU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Формы упаковываются в диспенсер из картона с фронтальным отверстием для удобства использования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9159138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3956" y="3511955"/>
            <a:ext cx="1828959" cy="14387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1589" y="4134222"/>
            <a:ext cx="1694835" cy="13168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9622" y="1692004"/>
            <a:ext cx="2182557" cy="17070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0198" y="1611177"/>
            <a:ext cx="1694835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5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6874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456978"/>
              </p:ext>
            </p:extLst>
          </p:nvPr>
        </p:nvGraphicFramePr>
        <p:xfrm>
          <a:off x="414604" y="1125539"/>
          <a:ext cx="8337666" cy="4518804"/>
        </p:xfrm>
        <a:graphic>
          <a:graphicData uri="http://schemas.openxmlformats.org/drawingml/2006/table">
            <a:tbl>
              <a:tblPr/>
              <a:tblGrid>
                <a:gridCol w="8337666">
                  <a:extLst>
                    <a:ext uri="{9D8B030D-6E8A-4147-A177-3AD203B41FA5}">
                      <a16:colId xmlns="" xmlns:a16="http://schemas.microsoft.com/office/drawing/2014/main" val="2103459095"/>
                    </a:ext>
                  </a:extLst>
                </a:gridCol>
              </a:tblGrid>
              <a:tr h="45188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Доска для анатомических образцов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Одноразовые доски для вырезки анатомических образцов — полный аналог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Диапат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Изготовлены из картона на пенопластовой основе, полностью заменяют доски для вырезки анатомических образцов из других материалов без потери качества. Удобны и просты как в использовании, так и в утилизации. Структура поверхности (мелованное покрытие) препятствует скольжению образца при разрезании. Могут изготавливаться в разных вариантах по макету заказчика. Конфигурация изделия имеет миллиметровую шкалу с цифровой маркировкой: по вертикали — «0, 10, 20, 30, 40, 50, 60, 70, 80, 90, 100, 110», горизонтали – «0, 10, 20, 30, 40, 50, 60, 70, 80, 90, 100, 110, 120, 130, 140», а также окружности разных диаметров – «4 мм, 6 мм, 8 мм, 10 мм, 12 мм, 14 мм» и поле для записи информации.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9159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59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6874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879960"/>
              </p:ext>
            </p:extLst>
          </p:nvPr>
        </p:nvGraphicFramePr>
        <p:xfrm>
          <a:off x="414604" y="1125539"/>
          <a:ext cx="8337666" cy="4518804"/>
        </p:xfrm>
        <a:graphic>
          <a:graphicData uri="http://schemas.openxmlformats.org/drawingml/2006/table">
            <a:tbl>
              <a:tblPr/>
              <a:tblGrid>
                <a:gridCol w="8337666">
                  <a:extLst>
                    <a:ext uri="{9D8B030D-6E8A-4147-A177-3AD203B41FA5}">
                      <a16:colId xmlns="" xmlns:a16="http://schemas.microsoft.com/office/drawing/2014/main" val="2103459095"/>
                    </a:ext>
                  </a:extLst>
                </a:gridCol>
              </a:tblGrid>
              <a:tr h="45188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Доска для анатомических образцов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Технические характеристики: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Размер — 150*200 мм; 200*300 мм; 300*450 мм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Упаковка — 20 </a:t>
                      </a:r>
                      <a:r>
                        <a:rPr kumimoji="0" lang="ru-RU" sz="13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шт</a:t>
                      </a:r>
                      <a:endParaRPr kumimoji="0" lang="ru-RU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Материал — </a:t>
                      </a:r>
                      <a:r>
                        <a:rPr kumimoji="0" lang="ru-RU" sz="13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пенокартон</a:t>
                      </a:r>
                      <a:endParaRPr kumimoji="0" lang="ru-RU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Аналог </a:t>
                      </a:r>
                      <a:r>
                        <a:rPr kumimoji="0" lang="ru-RU" sz="13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DIAPATh</a:t>
                      </a:r>
                      <a:endParaRPr kumimoji="0" lang="ru-RU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9159138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0271" y="2502274"/>
            <a:ext cx="3773751" cy="23227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844" y="3384941"/>
            <a:ext cx="3755461" cy="20240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7211" y="4445763"/>
            <a:ext cx="2030144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2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6874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552353"/>
              </p:ext>
            </p:extLst>
          </p:nvPr>
        </p:nvGraphicFramePr>
        <p:xfrm>
          <a:off x="414604" y="1125539"/>
          <a:ext cx="8337666" cy="4518804"/>
        </p:xfrm>
        <a:graphic>
          <a:graphicData uri="http://schemas.openxmlformats.org/drawingml/2006/table">
            <a:tbl>
              <a:tblPr/>
              <a:tblGrid>
                <a:gridCol w="8337666">
                  <a:extLst>
                    <a:ext uri="{9D8B030D-6E8A-4147-A177-3AD203B41FA5}">
                      <a16:colId xmlns="" xmlns:a16="http://schemas.microsoft.com/office/drawing/2014/main" val="2103459095"/>
                    </a:ext>
                  </a:extLst>
                </a:gridCol>
              </a:tblGrid>
              <a:tr h="45188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Планшет для предметных стёкол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Планшет на 10,20 и 40 предметных стёкол используются для повышения надежности и удобства распределения, хранения, транспортировки предметных стекол. Изделие снабжено элементами препятствующим прилипанию стекол к ячейкам и для расположения нескольких штативов в стопку (наложенных один на другой). Химически устойчив, при желании может обрабатываться стандартными дезинфекторами.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9159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354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6874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131532"/>
              </p:ext>
            </p:extLst>
          </p:nvPr>
        </p:nvGraphicFramePr>
        <p:xfrm>
          <a:off x="414604" y="1125539"/>
          <a:ext cx="8337666" cy="4518804"/>
        </p:xfrm>
        <a:graphic>
          <a:graphicData uri="http://schemas.openxmlformats.org/drawingml/2006/table">
            <a:tbl>
              <a:tblPr/>
              <a:tblGrid>
                <a:gridCol w="8337666">
                  <a:extLst>
                    <a:ext uri="{9D8B030D-6E8A-4147-A177-3AD203B41FA5}">
                      <a16:colId xmlns="" xmlns:a16="http://schemas.microsoft.com/office/drawing/2014/main" val="2103459095"/>
                    </a:ext>
                  </a:extLst>
                </a:gridCol>
              </a:tblGrid>
              <a:tr h="45188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Планшет для предметных стёкол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Технические характеристики: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Материал — ПВХ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                                                 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Цвет —  белый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                                                   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1.Размер: 333*94*14 мм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2.Размер: 333*191*14 мм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3.Размер: 333*396*14 мм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               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9159138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8363" y="1770795"/>
            <a:ext cx="2981202" cy="23898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9155" y="3446848"/>
            <a:ext cx="4023709" cy="32189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6788" y="2013284"/>
            <a:ext cx="3322608" cy="26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1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6874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724383"/>
              </p:ext>
            </p:extLst>
          </p:nvPr>
        </p:nvGraphicFramePr>
        <p:xfrm>
          <a:off x="414604" y="1125539"/>
          <a:ext cx="8337666" cy="4518804"/>
        </p:xfrm>
        <a:graphic>
          <a:graphicData uri="http://schemas.openxmlformats.org/drawingml/2006/table">
            <a:tbl>
              <a:tblPr/>
              <a:tblGrid>
                <a:gridCol w="8337666">
                  <a:extLst>
                    <a:ext uri="{9D8B030D-6E8A-4147-A177-3AD203B41FA5}">
                      <a16:colId xmlns="" xmlns:a16="http://schemas.microsoft.com/office/drawing/2014/main" val="2103459095"/>
                    </a:ext>
                  </a:extLst>
                </a:gridCol>
              </a:tblGrid>
              <a:tr h="45188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Бокс картонный для 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архивирования</a:t>
                      </a:r>
                    </a:p>
                    <a:p>
                      <a:pPr lvl="0" indent="450215" algn="l"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</a:t>
                      </a:r>
                      <a:r>
                        <a:rPr lang="ru-RU" sz="1400" i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Предназначены для хранения и транспортировки парафиновых блоков с гистологическим          материалом. Оснащены внутренними перегородками. Боксы полностью защищают образцы от физических повреждений. Изготовлены из износостойкого картона. Имеют поле для маркировки.</a:t>
                      </a:r>
                      <a:endParaRPr lang="ru-RU" sz="1400" i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9159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895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6874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624169"/>
              </p:ext>
            </p:extLst>
          </p:nvPr>
        </p:nvGraphicFramePr>
        <p:xfrm>
          <a:off x="414604" y="1122362"/>
          <a:ext cx="8337666" cy="4505354"/>
        </p:xfrm>
        <a:graphic>
          <a:graphicData uri="http://schemas.openxmlformats.org/drawingml/2006/table">
            <a:tbl>
              <a:tblPr/>
              <a:tblGrid>
                <a:gridCol w="8337666">
                  <a:extLst>
                    <a:ext uri="{9D8B030D-6E8A-4147-A177-3AD203B41FA5}">
                      <a16:colId xmlns="" xmlns:a16="http://schemas.microsoft.com/office/drawing/2014/main" val="2103459095"/>
                    </a:ext>
                  </a:extLst>
                </a:gridCol>
              </a:tblGrid>
              <a:tr h="45053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Бокс картонный для архивирования</a:t>
                      </a:r>
                    </a:p>
                    <a:p>
                      <a:pPr algn="l" fontAlgn="ctr"/>
                      <a:r>
                        <a:rPr lang="ru-RU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Технические</a:t>
                      </a:r>
                      <a:r>
                        <a:rPr lang="ru-RU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характеристики:</a:t>
                      </a:r>
                      <a:endParaRPr lang="ru-RU" sz="1500" b="1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 fontAlgn="ctr"/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Материал </a:t>
                      </a: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—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Мелованный картон</a:t>
                      </a:r>
                    </a:p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Размер бокса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—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30*45*4,7 см </a:t>
                      </a:r>
                    </a:p>
                    <a:p>
                      <a:pPr algn="l" fontAlgn="ctr"/>
                      <a:endParaRPr lang="ru-RU" sz="1300" b="1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Крышка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—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Есть   </a:t>
                      </a:r>
                    </a:p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              </a:t>
                      </a:r>
                    </a:p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Количество секций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—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16      </a:t>
                      </a:r>
                    </a:p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</a:t>
                      </a:r>
                    </a:p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Вместимость бокса:      </a:t>
                      </a:r>
                    </a:p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</a:t>
                      </a:r>
                    </a:p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-не менее  300 парафиновых блоков на кассетах        </a:t>
                      </a:r>
                    </a:p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 </a:t>
                      </a:r>
                    </a:p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-не менее 200 парафиновых блоков на кольцах    </a:t>
                      </a:r>
                    </a:p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    </a:t>
                      </a:r>
                    </a:p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Упаковка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ru-RU" sz="13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—</a:t>
                      </a:r>
                      <a:r>
                        <a:rPr lang="ru-RU" sz="1300" b="1" i="0" u="none" strike="noStrike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шт.</a:t>
                      </a:r>
                    </a:p>
                    <a:p>
                      <a:pPr algn="l" fontAlgn="ctr"/>
                      <a:endParaRPr lang="ru-RU" sz="13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9159138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1649" y="1111252"/>
            <a:ext cx="6191465" cy="463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6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6874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190319"/>
              </p:ext>
            </p:extLst>
          </p:nvPr>
        </p:nvGraphicFramePr>
        <p:xfrm>
          <a:off x="423949" y="1529542"/>
          <a:ext cx="8337666" cy="3990109"/>
        </p:xfrm>
        <a:graphic>
          <a:graphicData uri="http://schemas.openxmlformats.org/drawingml/2006/table">
            <a:tbl>
              <a:tblPr/>
              <a:tblGrid>
                <a:gridCol w="8337666">
                  <a:extLst>
                    <a:ext uri="{9D8B030D-6E8A-4147-A177-3AD203B41FA5}">
                      <a16:colId xmlns="" xmlns:a16="http://schemas.microsoft.com/office/drawing/2014/main" val="2103459095"/>
                    </a:ext>
                  </a:extLst>
                </a:gridCol>
              </a:tblGrid>
              <a:tr h="399010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i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Компания </a:t>
                      </a:r>
                      <a:r>
                        <a:rPr lang="en-US" sz="1800" i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SOVTE</a:t>
                      </a:r>
                      <a:r>
                        <a:rPr lang="ru-RU" sz="1800" i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</a:t>
                      </a:r>
                      <a:r>
                        <a:rPr lang="en-US" sz="1800" i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 </a:t>
                      </a:r>
                      <a:r>
                        <a:rPr lang="ru-RU" sz="1800" i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расширила линейку своей продукцией в сфере гистологии и биопсии с целью повышения качества патологоанатомических исследований  и обеспечения широкого ассортимента инструментов для подготовки гистологических и </a:t>
                      </a:r>
                      <a:r>
                        <a:rPr lang="ru-RU" sz="1800" i="0" baseline="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биопсийных</a:t>
                      </a:r>
                      <a:r>
                        <a:rPr lang="ru-RU" sz="1800" i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образцов (ткани человека или животных) от фиксации до встраивания.</a:t>
                      </a:r>
                    </a:p>
                    <a:p>
                      <a:r>
                        <a:rPr lang="ru-RU" sz="1800" i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800" i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Специалистам в области гистологической технологии и микроскопической техники для сохранности образца во время проводки, заливки и </a:t>
                      </a:r>
                      <a:r>
                        <a:rPr lang="ru-RU" sz="1800" i="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микротомирования</a:t>
                      </a:r>
                      <a:r>
                        <a:rPr lang="ru-RU" sz="1800" i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Компания </a:t>
                      </a:r>
                      <a:r>
                        <a:rPr lang="en-US" sz="1800" i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SOVTE</a:t>
                      </a:r>
                      <a:r>
                        <a:rPr lang="ru-RU" sz="1800" i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</a:t>
                      </a:r>
                      <a:r>
                        <a:rPr lang="en-US" sz="1800" i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r>
                        <a:rPr lang="ru-RU" sz="1800" i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предлагает различные виды расходных материалов для гистологии</a:t>
                      </a:r>
                      <a:r>
                        <a:rPr lang="ru-RU" sz="1800" i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и биопсии. </a:t>
                      </a:r>
                      <a:endParaRPr lang="ru-RU" sz="1800" i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9159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411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6874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669589"/>
              </p:ext>
            </p:extLst>
          </p:nvPr>
        </p:nvGraphicFramePr>
        <p:xfrm>
          <a:off x="414604" y="1122362"/>
          <a:ext cx="8337666" cy="4505354"/>
        </p:xfrm>
        <a:graphic>
          <a:graphicData uri="http://schemas.openxmlformats.org/drawingml/2006/table">
            <a:tbl>
              <a:tblPr/>
              <a:tblGrid>
                <a:gridCol w="8337666">
                  <a:extLst>
                    <a:ext uri="{9D8B030D-6E8A-4147-A177-3AD203B41FA5}">
                      <a16:colId xmlns="" xmlns:a16="http://schemas.microsoft.com/office/drawing/2014/main" val="2103459095"/>
                    </a:ext>
                  </a:extLst>
                </a:gridCol>
              </a:tblGrid>
              <a:tr h="45053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современной гистологии применяются разнообразные методы    исследования, позволяющие всесторонне изучать процессы развития, строения и функции клеток, тканей и органов.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Существует необходимость в обеспечении медицинских организаций качественными медицинскими изделиями отечественного производства, а в первую очередь для обеспечения точности и удобства при проведении лабораторных исследований. Одними из таких являются расходные материалы для гистологии.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Качественное взятие биологического материала и дальнейшее проведение исследований является определяющим для получения информативных, корректных и достоверных результатов. При этом расходные материалы для морфологии должны обладать высокими эксплуатационными характеристиками, обеспечивать возможность работы с разной аппаратурой и соответствовать всем требованиям по безопасности.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Все изделия протестированы в нескольких лабораториях и показали идентичные результаты с зарубежными оригиналами.</a:t>
                      </a:r>
                      <a:endParaRPr lang="ru-RU" sz="1800" b="0" i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9159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961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6874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38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" y="0"/>
            <a:ext cx="9166874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422876"/>
              </p:ext>
            </p:extLst>
          </p:nvPr>
        </p:nvGraphicFramePr>
        <p:xfrm>
          <a:off x="414604" y="1122363"/>
          <a:ext cx="8337666" cy="4530292"/>
        </p:xfrm>
        <a:graphic>
          <a:graphicData uri="http://schemas.openxmlformats.org/drawingml/2006/table">
            <a:tbl>
              <a:tblPr/>
              <a:tblGrid>
                <a:gridCol w="8337666">
                  <a:extLst>
                    <a:ext uri="{9D8B030D-6E8A-4147-A177-3AD203B41FA5}">
                      <a16:colId xmlns="" xmlns:a16="http://schemas.microsoft.com/office/drawing/2014/main" val="2103459095"/>
                    </a:ext>
                  </a:extLst>
                </a:gridCol>
              </a:tblGrid>
              <a:tr h="45302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Гистологическая кассета с соединенной крышкой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Изделие предназначено для использования в лаборатории для поддержки и содержания клинических образцов ткани, при проводке и заливке материала с целью обеспечения возможности их обработки: фиксации (заливки в парафине), дегидратации, инфильтрации в ходе подготовки к последующему цитологическому или гистологическому исследованию и хранению. При заливке кассета выполняет роль основания блока. Одноразовые пластиковые кассеты содержат образцы тканей во время процесса встраивания, а также в файле для хранения. Изделие представляет собой контейнер из синтетического полимера с крышкой и дренажными отверстиями для максимизации воздействия жидкости на содержимое. Отлитые из специального полимера высокой плотности, эти кассеты надежно удерживают образцы в жидкости и полностью устойчивы к химическому воздействию гистологических растворителей, нагреву, микроволновому излучению, ультразвуку, органическим растворителям, </a:t>
                      </a:r>
                      <a:r>
                        <a:rPr kumimoji="0" lang="ru-RU" sz="15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декальцификаторам</a:t>
                      </a: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кислотам и щелочам. Эффективные проточные отверстия обеспечивают максимальный обмен жидкостью и надлежащий дренаж. Имеется наклонная поверхность для маркировки, что позволяет идентифицировать образцы на всех этапах встраивания и долгое время после этого в архивах. Могут использоваться в автоматах проводки и применяться с принтером для маркировки гистологических кассет. Разные варианты цветового исполнения. </a:t>
                      </a:r>
                      <a:endParaRPr lang="ru-RU" sz="1500" b="0" i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9159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638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6874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01534"/>
              </p:ext>
            </p:extLst>
          </p:nvPr>
        </p:nvGraphicFramePr>
        <p:xfrm>
          <a:off x="414604" y="1122363"/>
          <a:ext cx="8337666" cy="4465320"/>
        </p:xfrm>
        <a:graphic>
          <a:graphicData uri="http://schemas.openxmlformats.org/drawingml/2006/table">
            <a:tbl>
              <a:tblPr/>
              <a:tblGrid>
                <a:gridCol w="8337666">
                  <a:extLst>
                    <a:ext uri="{9D8B030D-6E8A-4147-A177-3AD203B41FA5}">
                      <a16:colId xmlns="" xmlns:a16="http://schemas.microsoft.com/office/drawing/2014/main" val="2103459095"/>
                    </a:ext>
                  </a:extLst>
                </a:gridCol>
              </a:tblGrid>
              <a:tr h="43711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Гистологическая кассета с соединенной крышкой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Технические характеристики: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Материал — </a:t>
                      </a:r>
                      <a:r>
                        <a:rPr kumimoji="0" lang="ru-RU" sz="13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полиацеталь</a:t>
                      </a:r>
                      <a:endParaRPr kumimoji="0" lang="ru-RU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/>
                      </a:r>
                      <a:b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Размеры — 40*28,5*6 мм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/>
                      </a:r>
                      <a:b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Размер отверстий — 5*1 мм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/>
                      </a:r>
                      <a:b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Крышка — отрывная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/>
                      </a:r>
                      <a:b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Угол наклона поверхности для записи — 45°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/>
                      </a:r>
                      <a:b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Допустимая температура — от -40 °C до +90 °C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Цвет — белый, желтый, зеленый, голубой, розовый, оранжевый, фиолетовый, серый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Совместимы с принтерами — </a:t>
                      </a:r>
                      <a:r>
                        <a:rPr kumimoji="0" lang="en-US" sz="13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Primera</a:t>
                      </a: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Leica IPC, Sakura Smart Write, Sakura Auto Write</a:t>
                      </a: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Упаковка — диспенсер из картона с фронтальным отверстием для удобства использовании</a:t>
                      </a:r>
                      <a:endParaRPr kumimoji="0" lang="ru-RU" sz="13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b="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9159138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t="32917" r="8579" b="31690"/>
          <a:stretch/>
        </p:blipFill>
        <p:spPr>
          <a:xfrm>
            <a:off x="2760084" y="1662545"/>
            <a:ext cx="5802026" cy="224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4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65600" cy="6857477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378044"/>
              </p:ext>
            </p:extLst>
          </p:nvPr>
        </p:nvGraphicFramePr>
        <p:xfrm>
          <a:off x="414604" y="1125539"/>
          <a:ext cx="8337666" cy="4518804"/>
        </p:xfrm>
        <a:graphic>
          <a:graphicData uri="http://schemas.openxmlformats.org/drawingml/2006/table">
            <a:tbl>
              <a:tblPr/>
              <a:tblGrid>
                <a:gridCol w="8337666">
                  <a:extLst>
                    <a:ext uri="{9D8B030D-6E8A-4147-A177-3AD203B41FA5}">
                      <a16:colId xmlns="" xmlns:a16="http://schemas.microsoft.com/office/drawing/2014/main" val="2103459095"/>
                    </a:ext>
                  </a:extLst>
                </a:gridCol>
              </a:tblGrid>
              <a:tr h="45188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Биопсийная кассета с соединенной крышкой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Изделие предназначено для использования в лаборатории для поддержки и содержания клинических образцов ткани, при проводке и заливке материала с целью обеспечения возможности их обработки: фиксации (заливки в парафине), дегидратации, инфильтрации в ходе подготовки к последующему цитологическому или гистологическому исследованию и хранению. При заливке кассета выполняет роль основания блока. Одноразовые пластиковые кассеты содержат образцы тканей во время процесса встраивания, а также в файле для хранения. Изделие представляет собой контейнер из синтетического полимера с крышкой и дренажными отверстиями для максимизации воздействия жидкости на содержимое. Отлитые из специального полимера высокой плотности, эти кассеты надежно удерживают образцы в жидкости и полностью устойчивы к химическому воздействию гистологических растворителей, нагреву, микроволновому излучению, ультразвуку, органическим растворителям,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декальцификаторам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кислотам и щелочам. Эффективные проточные отверстия обеспечивают максимальный обмен жидкостью и надлежащий дренаж. Эти кассеты используются при проводке малого по размеру материала. Имеется наклонная поверхность для маркировки, что позволяет идентифицировать образцы на всех этапах встраивания и долгое время после этого в архивах. Могут использоваться в автоматах проводки и применяться с принтером для маркировки гистологических кассет. Разные варианты цветового исполнения.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9159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151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65600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105061"/>
              </p:ext>
            </p:extLst>
          </p:nvPr>
        </p:nvGraphicFramePr>
        <p:xfrm>
          <a:off x="403167" y="1122363"/>
          <a:ext cx="8337666" cy="4518804"/>
        </p:xfrm>
        <a:graphic>
          <a:graphicData uri="http://schemas.openxmlformats.org/drawingml/2006/table">
            <a:tbl>
              <a:tblPr/>
              <a:tblGrid>
                <a:gridCol w="8337666">
                  <a:extLst>
                    <a:ext uri="{9D8B030D-6E8A-4147-A177-3AD203B41FA5}">
                      <a16:colId xmlns="" xmlns:a16="http://schemas.microsoft.com/office/drawing/2014/main" val="2103459095"/>
                    </a:ext>
                  </a:extLst>
                </a:gridCol>
              </a:tblGrid>
              <a:tr h="45188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Биопсийная кассета с соединенной крышкой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Технические</a:t>
                      </a: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характеристики: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Материал — </a:t>
                      </a:r>
                      <a:r>
                        <a:rPr kumimoji="0" lang="ru-RU" sz="13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полиацеталь</a:t>
                      </a:r>
                      <a:endParaRPr kumimoji="0" lang="ru-RU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Размеры — 40*28,5*6 мм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Размер отверстий — 1*1 мм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Крышка — отрывная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Угол наклона поверхности для записи — 45°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Допустимая температура — от -40 °C до +90 °C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Цвет — белый, желтый, зеленый, голубой, розовый, оранжевый, фиолетовый, серый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Совместимы с принтерами — </a:t>
                      </a:r>
                      <a:r>
                        <a:rPr kumimoji="0" lang="en-US" sz="13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Primera</a:t>
                      </a: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Leica IPC, Sakura Smart Write, Sakura Auto Write</a:t>
                      </a:r>
                      <a:endParaRPr kumimoji="0" lang="ru-RU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Упаковка — диспенсер из картона с фронтальным отверстием для удобства использования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9159138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7" t="32991" r="11109" b="32429"/>
          <a:stretch/>
        </p:blipFill>
        <p:spPr>
          <a:xfrm>
            <a:off x="3150522" y="1521229"/>
            <a:ext cx="5253644" cy="236081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005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6874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393655"/>
              </p:ext>
            </p:extLst>
          </p:nvPr>
        </p:nvGraphicFramePr>
        <p:xfrm>
          <a:off x="414604" y="1125539"/>
          <a:ext cx="8337666" cy="4518804"/>
        </p:xfrm>
        <a:graphic>
          <a:graphicData uri="http://schemas.openxmlformats.org/drawingml/2006/table">
            <a:tbl>
              <a:tblPr/>
              <a:tblGrid>
                <a:gridCol w="8337666">
                  <a:extLst>
                    <a:ext uri="{9D8B030D-6E8A-4147-A177-3AD203B41FA5}">
                      <a16:colId xmlns="" xmlns:a16="http://schemas.microsoft.com/office/drawing/2014/main" val="2103459095"/>
                    </a:ext>
                  </a:extLst>
                </a:gridCol>
              </a:tblGrid>
              <a:tr h="45188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Гистологическая кассета с петлевым креплением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Изделие предназначено для использования в лаборатории для поддержки и содержания клинических образцов ткани, при проводке и заливке материала с целью обеспечения возможности их обработки: фиксации (заливки в парафине), дегидратации, инфильтрации в ходе подготовки к последующему цитологическому или гистологическому исследованию и хранению. Одноразовые пластиковые кассеты удерживают образцы тканей во время обработки и заливки, а также при хранении. Изделие представляет собой контейнер из синтетического полимера с крышкой и дренажными отверстиями для максимизации воздействия жидкости на содержимое. Отлитые из специального полимера высокой плотности, эти кассеты надежно удерживают образцы в жидкости и полностью устойчивы к химическому воздействию гистологических растворителей, нагреву, микроволновому излучению, ультразвуку, органическим растворителям,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декальцификаторам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кислотам и щелочам. Эта новая модель отличается особым шарниром, удерживающим вместе основание и крышку. Этот шарнир позволяет открывать и закрывать кассеты так часто, как это необходимо.  Крышку можно легко снять и снова установить обратно без опасности потери образца, без нарушения конструкции. Процедуру можно проводить многократно без потери надежности соединения основания и крышки. Крышки можно открывать и закрывать столько раз, сколько необходимо, и они всегда надежно запираются. Имеется наклонная поверхность для маркировки, что позволяет идентифицировать образцы на всех этапах встраивания и долгое время после этого в архивах. Могут использоваться в автоматах проводки и применяться с Принтером для маркировки гистологических кассет.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9159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343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6874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936284"/>
              </p:ext>
            </p:extLst>
          </p:nvPr>
        </p:nvGraphicFramePr>
        <p:xfrm>
          <a:off x="414604" y="1125539"/>
          <a:ext cx="8337666" cy="4518804"/>
        </p:xfrm>
        <a:graphic>
          <a:graphicData uri="http://schemas.openxmlformats.org/drawingml/2006/table">
            <a:tbl>
              <a:tblPr/>
              <a:tblGrid>
                <a:gridCol w="8337666">
                  <a:extLst>
                    <a:ext uri="{9D8B030D-6E8A-4147-A177-3AD203B41FA5}">
                      <a16:colId xmlns="" xmlns:a16="http://schemas.microsoft.com/office/drawing/2014/main" val="2103459095"/>
                    </a:ext>
                  </a:extLst>
                </a:gridCol>
              </a:tblGrid>
              <a:tr h="45188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Гистологическая кассета с петлевым креплением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Технические характеристики: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Материал — </a:t>
                      </a:r>
                      <a:r>
                        <a:rPr kumimoji="0" lang="ru-RU" sz="13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Полиацеталь</a:t>
                      </a: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Размеры — 40*28,5*6 мм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Размер отверстий — 5*1 мм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Допустимая температура — от -40 ° C до +90 ° C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Угол наклона поверхности для записи — 45°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Крышка — откидывающаяся, на шарнире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Цвет — белый, желтый, зеленый, голубой, розовый, оранжевый, фиолетовый, серый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Совместимы с принтером — </a:t>
                      </a:r>
                      <a:r>
                        <a:rPr kumimoji="0" lang="en-US" sz="13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Thermo</a:t>
                      </a: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13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PrintMate</a:t>
                      </a: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Sakura Auto Write, </a:t>
                      </a:r>
                      <a:r>
                        <a:rPr kumimoji="0" lang="en-US" sz="13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Dakewe</a:t>
                      </a: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13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SurePrint</a:t>
                      </a: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C100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Упаковка — диспенсер из картона с фронтальным отверстием для удобства использования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9159138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359" y="1370691"/>
            <a:ext cx="2924837" cy="292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58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639</TotalTime>
  <Words>2355</Words>
  <Application>Microsoft Office PowerPoint</Application>
  <PresentationFormat>Экран (4:3)</PresentationFormat>
  <Paragraphs>251</Paragraphs>
  <Slides>31</Slides>
  <Notes>31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Constantia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46</cp:revision>
  <dcterms:created xsi:type="dcterms:W3CDTF">2022-08-15T05:49:18Z</dcterms:created>
  <dcterms:modified xsi:type="dcterms:W3CDTF">2022-08-17T09:45:48Z</dcterms:modified>
</cp:coreProperties>
</file>